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73" r:id="rId10"/>
    <p:sldId id="270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3EA"/>
    <a:srgbClr val="FFFF99"/>
    <a:srgbClr val="FBAD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D36B26-AB14-4123-86EF-9FA65E94179E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33C42B9C-18AA-48AC-8691-0A637E6E766A}">
      <dgm:prSet phldrT="[Text]" custT="1"/>
      <dgm:spPr>
        <a:solidFill>
          <a:srgbClr val="00B050"/>
        </a:solidFill>
      </dgm:spPr>
      <dgm:t>
        <a:bodyPr/>
        <a:lstStyle/>
        <a:p>
          <a:endParaRPr lang="en-US" sz="1100" dirty="0"/>
        </a:p>
        <a:p>
          <a:endParaRPr lang="en-US" sz="1600" dirty="0">
            <a:latin typeface="Andalus" pitchFamily="18" charset="-78"/>
            <a:cs typeface="Andalus" pitchFamily="18" charset="-78"/>
          </a:endParaRPr>
        </a:p>
        <a:p>
          <a:r>
            <a: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Aharoni" pitchFamily="2" charset="-79"/>
              <a:cs typeface="Aharoni" pitchFamily="2" charset="-79"/>
            </a:rPr>
            <a:t>Music</a:t>
          </a:r>
        </a:p>
        <a:p>
          <a:r>
            <a: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Aharoni" pitchFamily="2" charset="-79"/>
              <a:cs typeface="Aharoni" pitchFamily="2" charset="-79"/>
            </a:rPr>
            <a:t>Film/TV</a:t>
          </a:r>
        </a:p>
        <a:p>
          <a:endParaRPr lang="en-US" sz="1100" dirty="0"/>
        </a:p>
      </dgm:t>
    </dgm:pt>
    <dgm:pt modelId="{FDC6B905-FD14-4E63-B389-4ADF94ED701A}" type="parTrans" cxnId="{73EDACB5-AF58-45AD-A98B-17F2B34AB466}">
      <dgm:prSet/>
      <dgm:spPr/>
      <dgm:t>
        <a:bodyPr/>
        <a:lstStyle/>
        <a:p>
          <a:endParaRPr lang="en-US"/>
        </a:p>
      </dgm:t>
    </dgm:pt>
    <dgm:pt modelId="{189B7719-1BBA-47A1-8451-30A7ADD70B8F}" type="sibTrans" cxnId="{73EDACB5-AF58-45AD-A98B-17F2B34AB466}">
      <dgm:prSet/>
      <dgm:spPr/>
      <dgm:t>
        <a:bodyPr/>
        <a:lstStyle/>
        <a:p>
          <a:endParaRPr lang="en-US"/>
        </a:p>
      </dgm:t>
    </dgm:pt>
    <dgm:pt modelId="{974E4DC8-7E70-4A59-ABFA-C25406A9513A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Charities</a:t>
          </a:r>
        </a:p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Medical</a:t>
          </a:r>
        </a:p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Orphanage &amp; Widow </a:t>
          </a:r>
        </a:p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Internet </a:t>
          </a:r>
        </a:p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Sport</a:t>
          </a:r>
        </a:p>
        <a:p>
          <a:r>
            <a:rPr lang="en-US" sz="1800" b="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Radio</a:t>
          </a:r>
        </a:p>
      </dgm:t>
    </dgm:pt>
    <dgm:pt modelId="{9BB88BD8-82C2-4E21-9CBC-84E996D8CCDD}" type="parTrans" cxnId="{492A0EE8-ABA3-44B5-AD48-2CEAEA8443FA}">
      <dgm:prSet/>
      <dgm:spPr/>
      <dgm:t>
        <a:bodyPr/>
        <a:lstStyle/>
        <a:p>
          <a:endParaRPr lang="en-US"/>
        </a:p>
      </dgm:t>
    </dgm:pt>
    <dgm:pt modelId="{B4FB3157-4283-4F9B-A76A-FE2B2FEB612A}" type="sibTrans" cxnId="{492A0EE8-ABA3-44B5-AD48-2CEAEA8443FA}">
      <dgm:prSet/>
      <dgm:spPr/>
      <dgm:t>
        <a:bodyPr/>
        <a:lstStyle/>
        <a:p>
          <a:endParaRPr lang="en-US"/>
        </a:p>
      </dgm:t>
    </dgm:pt>
    <dgm:pt modelId="{DF4802BC-98A9-4F65-B7AE-3E249AC4BCA2}">
      <dgm:prSet phldrT="[Text]" custT="1"/>
      <dgm:spPr>
        <a:solidFill>
          <a:srgbClr val="0070C0"/>
        </a:solidFill>
      </dgm:spPr>
      <dgm:t>
        <a:bodyPr/>
        <a:lstStyle/>
        <a:p>
          <a:endParaRPr lang="en-US" sz="2000" b="1" dirty="0">
            <a:solidFill>
              <a:srgbClr val="FFC000"/>
            </a:solidFill>
            <a:latin typeface="Aharoni" pitchFamily="2" charset="-79"/>
            <a:cs typeface="Aharoni" pitchFamily="2" charset="-79"/>
          </a:endParaRP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Literature</a:t>
          </a: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Education</a:t>
          </a: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Prison </a:t>
          </a: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Prayer Everywhere </a:t>
          </a: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Youth Ministry</a:t>
          </a:r>
        </a:p>
        <a:p>
          <a:r>
            <a:rPr lang="en-US" sz="20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Personal Evangelism</a:t>
          </a:r>
        </a:p>
        <a:p>
          <a:r>
            <a:rPr lang="en-US" sz="16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 </a:t>
          </a:r>
        </a:p>
      </dgm:t>
    </dgm:pt>
    <dgm:pt modelId="{F67A3EA5-8887-41DF-93ED-AFA8B966F803}" type="parTrans" cxnId="{8861227A-4FE8-4FEC-9C85-EF530483244F}">
      <dgm:prSet/>
      <dgm:spPr/>
      <dgm:t>
        <a:bodyPr/>
        <a:lstStyle/>
        <a:p>
          <a:endParaRPr lang="en-US"/>
        </a:p>
      </dgm:t>
    </dgm:pt>
    <dgm:pt modelId="{A061C140-14A4-46B0-951F-31D39EAC63A3}" type="sibTrans" cxnId="{8861227A-4FE8-4FEC-9C85-EF530483244F}">
      <dgm:prSet/>
      <dgm:spPr/>
      <dgm:t>
        <a:bodyPr/>
        <a:lstStyle/>
        <a:p>
          <a:endParaRPr lang="en-US"/>
        </a:p>
      </dgm:t>
    </dgm:pt>
    <dgm:pt modelId="{80E421AC-8D5C-41C0-8DE6-71806278CACC}" type="pres">
      <dgm:prSet presAssocID="{54D36B26-AB14-4123-86EF-9FA65E94179E}" presName="Name0" presStyleCnt="0">
        <dgm:presLayoutVars>
          <dgm:dir/>
          <dgm:animLvl val="lvl"/>
          <dgm:resizeHandles val="exact"/>
        </dgm:presLayoutVars>
      </dgm:prSet>
      <dgm:spPr/>
    </dgm:pt>
    <dgm:pt modelId="{225F4C49-8963-40AC-AB0B-ADDEFEF5281B}" type="pres">
      <dgm:prSet presAssocID="{33C42B9C-18AA-48AC-8691-0A637E6E766A}" presName="Name8" presStyleCnt="0"/>
      <dgm:spPr/>
    </dgm:pt>
    <dgm:pt modelId="{14EE0DC1-BB4F-4573-AEA9-E5DBB68F779B}" type="pres">
      <dgm:prSet presAssocID="{33C42B9C-18AA-48AC-8691-0A637E6E766A}" presName="level" presStyleLbl="node1" presStyleIdx="0" presStyleCnt="3" custScaleX="106583" custScaleY="235201" custLinFactNeighborX="-1477" custLinFactNeighborY="-2069">
        <dgm:presLayoutVars>
          <dgm:chMax val="1"/>
          <dgm:bulletEnabled val="1"/>
        </dgm:presLayoutVars>
      </dgm:prSet>
      <dgm:spPr/>
    </dgm:pt>
    <dgm:pt modelId="{44847151-B4BA-40E3-9F1A-0AAB580D92E2}" type="pres">
      <dgm:prSet presAssocID="{33C42B9C-18AA-48AC-8691-0A637E6E766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E6D8EE3-AFA1-4A36-ADB1-130A9F0E8DB1}" type="pres">
      <dgm:prSet presAssocID="{974E4DC8-7E70-4A59-ABFA-C25406A9513A}" presName="Name8" presStyleCnt="0"/>
      <dgm:spPr/>
    </dgm:pt>
    <dgm:pt modelId="{50766B24-9DB9-4CDB-868A-5047414E3B95}" type="pres">
      <dgm:prSet presAssocID="{974E4DC8-7E70-4A59-ABFA-C25406A9513A}" presName="level" presStyleLbl="node1" presStyleIdx="1" presStyleCnt="3" custScaleX="101088" custScaleY="381552" custLinFactNeighborX="-625" custLinFactNeighborY="-3467">
        <dgm:presLayoutVars>
          <dgm:chMax val="1"/>
          <dgm:bulletEnabled val="1"/>
        </dgm:presLayoutVars>
      </dgm:prSet>
      <dgm:spPr/>
    </dgm:pt>
    <dgm:pt modelId="{0FC84364-8F03-4546-9B26-2A1F507D9D24}" type="pres">
      <dgm:prSet presAssocID="{974E4DC8-7E70-4A59-ABFA-C25406A9513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DBBD485-390C-435A-806B-B90ABD5C7BE7}" type="pres">
      <dgm:prSet presAssocID="{DF4802BC-98A9-4F65-B7AE-3E249AC4BCA2}" presName="Name8" presStyleCnt="0"/>
      <dgm:spPr/>
    </dgm:pt>
    <dgm:pt modelId="{D85EC301-4109-47E7-A756-AF66FEBAB0C1}" type="pres">
      <dgm:prSet presAssocID="{DF4802BC-98A9-4F65-B7AE-3E249AC4BCA2}" presName="level" presStyleLbl="node1" presStyleIdx="2" presStyleCnt="3" custScaleY="409499" custLinFactNeighborY="16553">
        <dgm:presLayoutVars>
          <dgm:chMax val="1"/>
          <dgm:bulletEnabled val="1"/>
        </dgm:presLayoutVars>
      </dgm:prSet>
      <dgm:spPr/>
    </dgm:pt>
    <dgm:pt modelId="{916914C9-A295-4800-AE86-84DAEBE6F4B5}" type="pres">
      <dgm:prSet presAssocID="{DF4802BC-98A9-4F65-B7AE-3E249AC4BCA2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732A3604-A776-40AA-A820-CAC65DC3B9F9}" type="presOf" srcId="{DF4802BC-98A9-4F65-B7AE-3E249AC4BCA2}" destId="{916914C9-A295-4800-AE86-84DAEBE6F4B5}" srcOrd="1" destOrd="0" presId="urn:microsoft.com/office/officeart/2005/8/layout/pyramid1"/>
    <dgm:cxn modelId="{9CB27C3F-F6DD-4559-BA3C-B2595CE08F3D}" type="presOf" srcId="{54D36B26-AB14-4123-86EF-9FA65E94179E}" destId="{80E421AC-8D5C-41C0-8DE6-71806278CACC}" srcOrd="0" destOrd="0" presId="urn:microsoft.com/office/officeart/2005/8/layout/pyramid1"/>
    <dgm:cxn modelId="{A4CDCC73-F0D4-4658-A9D7-EB60D1B619A7}" type="presOf" srcId="{33C42B9C-18AA-48AC-8691-0A637E6E766A}" destId="{14EE0DC1-BB4F-4573-AEA9-E5DBB68F779B}" srcOrd="0" destOrd="0" presId="urn:microsoft.com/office/officeart/2005/8/layout/pyramid1"/>
    <dgm:cxn modelId="{8861227A-4FE8-4FEC-9C85-EF530483244F}" srcId="{54D36B26-AB14-4123-86EF-9FA65E94179E}" destId="{DF4802BC-98A9-4F65-B7AE-3E249AC4BCA2}" srcOrd="2" destOrd="0" parTransId="{F67A3EA5-8887-41DF-93ED-AFA8B966F803}" sibTransId="{A061C140-14A4-46B0-951F-31D39EAC63A3}"/>
    <dgm:cxn modelId="{73EDACB5-AF58-45AD-A98B-17F2B34AB466}" srcId="{54D36B26-AB14-4123-86EF-9FA65E94179E}" destId="{33C42B9C-18AA-48AC-8691-0A637E6E766A}" srcOrd="0" destOrd="0" parTransId="{FDC6B905-FD14-4E63-B389-4ADF94ED701A}" sibTransId="{189B7719-1BBA-47A1-8451-30A7ADD70B8F}"/>
    <dgm:cxn modelId="{0CD6FBC8-4326-411F-8361-3D067B737F70}" type="presOf" srcId="{974E4DC8-7E70-4A59-ABFA-C25406A9513A}" destId="{50766B24-9DB9-4CDB-868A-5047414E3B95}" srcOrd="0" destOrd="0" presId="urn:microsoft.com/office/officeart/2005/8/layout/pyramid1"/>
    <dgm:cxn modelId="{492A0EE8-ABA3-44B5-AD48-2CEAEA8443FA}" srcId="{54D36B26-AB14-4123-86EF-9FA65E94179E}" destId="{974E4DC8-7E70-4A59-ABFA-C25406A9513A}" srcOrd="1" destOrd="0" parTransId="{9BB88BD8-82C2-4E21-9CBC-84E996D8CCDD}" sibTransId="{B4FB3157-4283-4F9B-A76A-FE2B2FEB612A}"/>
    <dgm:cxn modelId="{E14CE0EB-0C05-4E5E-969A-E34B9FD77D3A}" type="presOf" srcId="{974E4DC8-7E70-4A59-ABFA-C25406A9513A}" destId="{0FC84364-8F03-4546-9B26-2A1F507D9D24}" srcOrd="1" destOrd="0" presId="urn:microsoft.com/office/officeart/2005/8/layout/pyramid1"/>
    <dgm:cxn modelId="{0FDEC3EC-4D7A-4809-B74B-3AAB608B10EA}" type="presOf" srcId="{DF4802BC-98A9-4F65-B7AE-3E249AC4BCA2}" destId="{D85EC301-4109-47E7-A756-AF66FEBAB0C1}" srcOrd="0" destOrd="0" presId="urn:microsoft.com/office/officeart/2005/8/layout/pyramid1"/>
    <dgm:cxn modelId="{5F162EEE-B157-4F25-A58F-20AF38C53F5A}" type="presOf" srcId="{33C42B9C-18AA-48AC-8691-0A637E6E766A}" destId="{44847151-B4BA-40E3-9F1A-0AAB580D92E2}" srcOrd="1" destOrd="0" presId="urn:microsoft.com/office/officeart/2005/8/layout/pyramid1"/>
    <dgm:cxn modelId="{65C3CD07-C1A5-4443-B6D3-9821A1DA6B44}" type="presParOf" srcId="{80E421AC-8D5C-41C0-8DE6-71806278CACC}" destId="{225F4C49-8963-40AC-AB0B-ADDEFEF5281B}" srcOrd="0" destOrd="0" presId="urn:microsoft.com/office/officeart/2005/8/layout/pyramid1"/>
    <dgm:cxn modelId="{DFC6B01A-3CD4-4C95-8382-1DB164D6C0DA}" type="presParOf" srcId="{225F4C49-8963-40AC-AB0B-ADDEFEF5281B}" destId="{14EE0DC1-BB4F-4573-AEA9-E5DBB68F779B}" srcOrd="0" destOrd="0" presId="urn:microsoft.com/office/officeart/2005/8/layout/pyramid1"/>
    <dgm:cxn modelId="{EAE65A0E-9CC1-430D-9F86-CD317023FD33}" type="presParOf" srcId="{225F4C49-8963-40AC-AB0B-ADDEFEF5281B}" destId="{44847151-B4BA-40E3-9F1A-0AAB580D92E2}" srcOrd="1" destOrd="0" presId="urn:microsoft.com/office/officeart/2005/8/layout/pyramid1"/>
    <dgm:cxn modelId="{19BE4D21-9988-4ADA-81DD-35A58B3BCC43}" type="presParOf" srcId="{80E421AC-8D5C-41C0-8DE6-71806278CACC}" destId="{0E6D8EE3-AFA1-4A36-ADB1-130A9F0E8DB1}" srcOrd="1" destOrd="0" presId="urn:microsoft.com/office/officeart/2005/8/layout/pyramid1"/>
    <dgm:cxn modelId="{1CC966EB-C186-40A7-A1B1-C66022DDD5A7}" type="presParOf" srcId="{0E6D8EE3-AFA1-4A36-ADB1-130A9F0E8DB1}" destId="{50766B24-9DB9-4CDB-868A-5047414E3B95}" srcOrd="0" destOrd="0" presId="urn:microsoft.com/office/officeart/2005/8/layout/pyramid1"/>
    <dgm:cxn modelId="{415D0D34-9F6A-495A-B508-25C5C8E4638E}" type="presParOf" srcId="{0E6D8EE3-AFA1-4A36-ADB1-130A9F0E8DB1}" destId="{0FC84364-8F03-4546-9B26-2A1F507D9D24}" srcOrd="1" destOrd="0" presId="urn:microsoft.com/office/officeart/2005/8/layout/pyramid1"/>
    <dgm:cxn modelId="{92223BBC-CD10-4C57-A6FF-3F2C0B693D3C}" type="presParOf" srcId="{80E421AC-8D5C-41C0-8DE6-71806278CACC}" destId="{CDBBD485-390C-435A-806B-B90ABD5C7BE7}" srcOrd="2" destOrd="0" presId="urn:microsoft.com/office/officeart/2005/8/layout/pyramid1"/>
    <dgm:cxn modelId="{9D5A3A1F-9372-41CA-BE52-21B208FF4A3C}" type="presParOf" srcId="{CDBBD485-390C-435A-806B-B90ABD5C7BE7}" destId="{D85EC301-4109-47E7-A756-AF66FEBAB0C1}" srcOrd="0" destOrd="0" presId="urn:microsoft.com/office/officeart/2005/8/layout/pyramid1"/>
    <dgm:cxn modelId="{0CF213F2-2394-401B-9CEE-3322B47A98E8}" type="presParOf" srcId="{CDBBD485-390C-435A-806B-B90ABD5C7BE7}" destId="{916914C9-A295-4800-AE86-84DAEBE6F4B5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EE0DC1-BB4F-4573-AEA9-E5DBB68F779B}">
      <dsp:nvSpPr>
        <dsp:cNvPr id="0" name=""/>
        <dsp:cNvSpPr/>
      </dsp:nvSpPr>
      <dsp:spPr>
        <a:xfrm>
          <a:off x="2282824" y="0"/>
          <a:ext cx="1489080" cy="1170078"/>
        </a:xfrm>
        <a:prstGeom prst="trapezoid">
          <a:avLst>
            <a:gd name="adj" fmla="val 59701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latin typeface="Andalus" pitchFamily="18" charset="-78"/>
            <a:cs typeface="Andalus" pitchFamily="18" charset="-78"/>
          </a:endParaRP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>
                  <a:lumMod val="85000"/>
                  <a:lumOff val="15000"/>
                </a:schemeClr>
              </a:solidFill>
              <a:latin typeface="Aharoni" pitchFamily="2" charset="-79"/>
              <a:cs typeface="Aharoni" pitchFamily="2" charset="-79"/>
            </a:rPr>
            <a:t>Music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>
                  <a:lumMod val="85000"/>
                  <a:lumOff val="15000"/>
                </a:schemeClr>
              </a:solidFill>
              <a:latin typeface="Aharoni" pitchFamily="2" charset="-79"/>
              <a:cs typeface="Aharoni" pitchFamily="2" charset="-79"/>
            </a:rPr>
            <a:t>Film/TV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2282824" y="0"/>
        <a:ext cx="1489080" cy="1170078"/>
      </dsp:txXfrm>
    </dsp:sp>
    <dsp:sp modelId="{50766B24-9DB9-4CDB-868A-5047414E3B95}">
      <dsp:nvSpPr>
        <dsp:cNvPr id="0" name=""/>
        <dsp:cNvSpPr/>
      </dsp:nvSpPr>
      <dsp:spPr>
        <a:xfrm>
          <a:off x="1173397" y="1152830"/>
          <a:ext cx="3703410" cy="1898145"/>
        </a:xfrm>
        <a:prstGeom prst="trapezoid">
          <a:avLst>
            <a:gd name="adj" fmla="val 59701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Charities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Medical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Orphanage &amp; Widow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Internet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Sport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FFFF00"/>
              </a:solidFill>
              <a:latin typeface="Aharoni" pitchFamily="2" charset="-79"/>
              <a:cs typeface="Aharoni" pitchFamily="2" charset="-79"/>
            </a:rPr>
            <a:t>Radio</a:t>
          </a:r>
        </a:p>
      </dsp:txBody>
      <dsp:txXfrm>
        <a:off x="1821494" y="1152830"/>
        <a:ext cx="2407216" cy="1898145"/>
      </dsp:txXfrm>
    </dsp:sp>
    <dsp:sp modelId="{D85EC301-4109-47E7-A756-AF66FEBAB0C1}">
      <dsp:nvSpPr>
        <dsp:cNvPr id="0" name=""/>
        <dsp:cNvSpPr/>
      </dsp:nvSpPr>
      <dsp:spPr>
        <a:xfrm>
          <a:off x="0" y="3068223"/>
          <a:ext cx="6096000" cy="2037176"/>
        </a:xfrm>
        <a:prstGeom prst="trapezoid">
          <a:avLst>
            <a:gd name="adj" fmla="val 59701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rgbClr val="FFC000"/>
            </a:solidFill>
            <a:latin typeface="Aharoni" pitchFamily="2" charset="-79"/>
            <a:cs typeface="Aharoni" pitchFamily="2" charset="-79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Literature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Education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Prison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Prayer Everywhere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Youth Ministry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Personal Evangelism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C000"/>
              </a:solidFill>
              <a:latin typeface="Aharoni" pitchFamily="2" charset="-79"/>
              <a:cs typeface="Aharoni" pitchFamily="2" charset="-79"/>
            </a:rPr>
            <a:t> </a:t>
          </a:r>
        </a:p>
      </dsp:txBody>
      <dsp:txXfrm>
        <a:off x="1066799" y="3068223"/>
        <a:ext cx="3962400" cy="2037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581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461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17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656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687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154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769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106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332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648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285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8AFCD-CF80-44B1-890A-8EDDA8C00B42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0310-709E-48FC-8AF4-D58BBB4049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9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5639"/>
            <a:ext cx="9448800" cy="1087362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Refuge International Fellowship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0" y="838200"/>
            <a:ext cx="6400800" cy="6096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00"/>
                </a:solidFill>
                <a:latin typeface="Monotype Corsiva" pitchFamily="66" charset="0"/>
              </a:rPr>
              <a:t>Reaching the Unreached World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7479" r="2778" b="24839"/>
          <a:stretch/>
        </p:blipFill>
        <p:spPr>
          <a:xfrm>
            <a:off x="0" y="2819400"/>
            <a:ext cx="8686800" cy="4038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327666"/>
            <a:ext cx="2331720" cy="2015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41" t="51039" r="13851" b="16923"/>
          <a:stretch/>
        </p:blipFill>
        <p:spPr>
          <a:xfrm>
            <a:off x="4365030" y="1894995"/>
            <a:ext cx="307259" cy="1249926"/>
          </a:xfrm>
          <a:prstGeom prst="plus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18560" y="2150626"/>
            <a:ext cx="1600200" cy="369332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 F</a:t>
            </a:r>
          </a:p>
        </p:txBody>
      </p:sp>
    </p:spTree>
    <p:extLst>
      <p:ext uri="{BB962C8B-B14F-4D97-AF65-F5344CB8AC3E}">
        <p14:creationId xmlns:p14="http://schemas.microsoft.com/office/powerpoint/2010/main" val="110381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35">
        <p14:vortex dir="r"/>
      </p:transition>
    </mc:Choice>
    <mc:Fallback xmlns="">
      <p:transition spd="slow" advTm="635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6871"/>
            <a:ext cx="8229600" cy="1143000"/>
          </a:xfrm>
        </p:spPr>
        <p:txBody>
          <a:bodyPr/>
          <a:lstStyle/>
          <a:p>
            <a:r>
              <a:rPr lang="en-US" u="sng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Understanding “Refuge”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862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  <a:latin typeface="Baskerville Old Face" pitchFamily="18" charset="0"/>
              </a:rPr>
              <a:t>RIF is an international, evangelistic Church </a:t>
            </a:r>
            <a:br>
              <a:rPr lang="en-US" dirty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n-US" dirty="0">
                <a:solidFill>
                  <a:schemeClr val="bg1"/>
                </a:solidFill>
                <a:latin typeface="Baskerville Old Face" pitchFamily="18" charset="0"/>
              </a:rPr>
              <a:t>planting movement.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R: Reliable </a:t>
            </a:r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E: Eternal</a:t>
            </a:r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F: Fellowship</a:t>
            </a:r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U: Unknown </a:t>
            </a:r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G: God </a:t>
            </a:r>
          </a:p>
          <a:p>
            <a:pPr marL="0" indent="0">
              <a:buNone/>
            </a:pPr>
            <a:r>
              <a:rPr lang="en-US" dirty="0">
                <a:solidFill>
                  <a:srgbClr val="FFFF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 pitchFamily="18" charset="0"/>
              </a:rPr>
              <a:t>E: Ever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0" y="1066800"/>
            <a:ext cx="4267200" cy="5371207"/>
          </a:xfrm>
          <a:prstGeom prst="rect">
            <a:avLst/>
          </a:prstGeom>
          <a:solidFill>
            <a:srgbClr val="00B050"/>
          </a:solidFill>
          <a:ln>
            <a:solidFill>
              <a:schemeClr val="bg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prstTxWarp prst="textPlain">
              <a:avLst/>
            </a:prstTxWarp>
            <a:spAutoFit/>
            <a:sp3d extrusionH="57150">
              <a:bevelT w="69850" h="38100" prst="cross"/>
            </a:sp3d>
          </a:bodyPr>
          <a:lstStyle/>
          <a:p>
            <a:r>
              <a:rPr lang="en-US" sz="2800" b="1" u="sng" dirty="0">
                <a:solidFill>
                  <a:schemeClr val="bg1"/>
                </a:solidFill>
              </a:rPr>
              <a:t>Introduction</a:t>
            </a:r>
          </a:p>
          <a:p>
            <a:r>
              <a:rPr lang="en-US" sz="2000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Jesus Himself was a refugee in Egypt as a child. </a:t>
            </a:r>
            <a:r>
              <a:rPr lang="en-US" i="1" dirty="0">
                <a:latin typeface="Cooper Black" pitchFamily="18" charset="0"/>
              </a:rPr>
              <a:t>(Matt 2:13).</a:t>
            </a:r>
            <a:br>
              <a:rPr lang="en-US" sz="2000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</a:br>
            <a:r>
              <a:rPr lang="en-US" sz="2000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Also, Adam &amp; Eve were refugees from the Garden of Eden. </a:t>
            </a:r>
            <a:r>
              <a:rPr lang="en-US" i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n-US" i="1" dirty="0">
                <a:latin typeface="Cooper Black" pitchFamily="18" charset="0"/>
              </a:rPr>
              <a:t>(Gen 3:10) </a:t>
            </a:r>
          </a:p>
          <a:p>
            <a:endParaRPr lang="en-US" i="1" dirty="0">
              <a:latin typeface="Cooper Black" pitchFamily="18" charset="0"/>
            </a:endParaRPr>
          </a:p>
          <a:p>
            <a:r>
              <a:rPr lang="en-US" i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Everyone, from Kings &amp; Presidents to the common man, are actually refugees; our citizenship is in heaven – before coming to Christ, we were all refugees </a:t>
            </a:r>
            <a:r>
              <a:rPr lang="en-US" i="1" u="sng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spiritually</a:t>
            </a:r>
            <a:r>
              <a:rPr lang="en-US" i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. </a:t>
            </a:r>
          </a:p>
          <a:p>
            <a:r>
              <a:rPr lang="en-US" i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Cooper Black" pitchFamily="18" charset="0"/>
              </a:rPr>
              <a:t>God is our REFUGE. (</a:t>
            </a:r>
            <a:r>
              <a:rPr lang="en-US" i="1" dirty="0">
                <a:latin typeface="Cooper Black" pitchFamily="18" charset="0"/>
              </a:rPr>
              <a:t>Psalm 46:1)  </a:t>
            </a:r>
          </a:p>
        </p:txBody>
      </p:sp>
    </p:spTree>
    <p:extLst>
      <p:ext uri="{BB962C8B-B14F-4D97-AF65-F5344CB8AC3E}">
        <p14:creationId xmlns:p14="http://schemas.microsoft.com/office/powerpoint/2010/main" val="397352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MINISTRY VISION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9530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Reaching the unreached nations and </a:t>
            </a:r>
            <a:br>
              <a:rPr lang="en-US" dirty="0">
                <a:solidFill>
                  <a:srgbClr val="92D050"/>
                </a:solidFill>
                <a:latin typeface="Britannic Bold" pitchFamily="34" charset="0"/>
              </a:rPr>
            </a:b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saving unsaved souls has always been </a:t>
            </a:r>
            <a:br>
              <a:rPr lang="en-US" dirty="0">
                <a:solidFill>
                  <a:srgbClr val="92D050"/>
                </a:solidFill>
                <a:latin typeface="Britannic Bold" pitchFamily="34" charset="0"/>
              </a:rPr>
            </a:b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Christ’s vision for the lost world. </a:t>
            </a:r>
            <a:br>
              <a:rPr lang="en-US" dirty="0">
                <a:solidFill>
                  <a:srgbClr val="92D050"/>
                </a:solidFill>
                <a:latin typeface="Britannic Bold" pitchFamily="34" charset="0"/>
              </a:rPr>
            </a:br>
            <a:br>
              <a:rPr lang="en-US" sz="1900" dirty="0">
                <a:solidFill>
                  <a:srgbClr val="92D050"/>
                </a:solidFill>
                <a:latin typeface="Britannic Bold" pitchFamily="34" charset="0"/>
              </a:rPr>
            </a:b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Therefore, RIF is committed to fulfill </a:t>
            </a:r>
            <a:br>
              <a:rPr lang="en-US" dirty="0">
                <a:solidFill>
                  <a:srgbClr val="92D050"/>
                </a:solidFill>
                <a:latin typeface="Britannic Bold" pitchFamily="34" charset="0"/>
              </a:rPr>
            </a:b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this vision through aggressive </a:t>
            </a:r>
            <a:br>
              <a:rPr lang="en-US" dirty="0">
                <a:solidFill>
                  <a:srgbClr val="92D050"/>
                </a:solidFill>
                <a:latin typeface="Britannic Bold" pitchFamily="34" charset="0"/>
              </a:rPr>
            </a:br>
            <a:r>
              <a:rPr lang="en-US" dirty="0">
                <a:solidFill>
                  <a:srgbClr val="92D050"/>
                </a:solidFill>
                <a:latin typeface="Britannic Bold" pitchFamily="34" charset="0"/>
              </a:rPr>
              <a:t>evangelism and church planting.   </a:t>
            </a:r>
          </a:p>
          <a:p>
            <a:pPr marL="0" indent="0" algn="ctr">
              <a:buNone/>
            </a:pPr>
            <a:endParaRPr lang="en-US" dirty="0">
              <a:solidFill>
                <a:srgbClr val="FFFF00"/>
              </a:solidFill>
              <a:latin typeface="Britannic Bold" pitchFamily="34" charset="0"/>
            </a:endParaRPr>
          </a:p>
          <a:p>
            <a:pPr marL="0" indent="0" algn="ctr">
              <a:buNone/>
            </a:pPr>
            <a:r>
              <a:rPr lang="en-US" i="1" dirty="0">
                <a:solidFill>
                  <a:srgbClr val="FFFF00"/>
                </a:solidFill>
                <a:latin typeface="Britannic Bold" pitchFamily="34" charset="0"/>
              </a:rPr>
              <a:t>Winning the United States today and the world tomorrow is our vision.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29000" y="1108276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latin typeface="Baskerville Old Face" pitchFamily="18" charset="0"/>
              </a:rPr>
              <a:t>Matt. 28:19-20</a:t>
            </a:r>
          </a:p>
        </p:txBody>
      </p:sp>
    </p:spTree>
    <p:extLst>
      <p:ext uri="{BB962C8B-B14F-4D97-AF65-F5344CB8AC3E}">
        <p14:creationId xmlns:p14="http://schemas.microsoft.com/office/powerpoint/2010/main" val="68700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24232"/>
          </a:xfrm>
        </p:spPr>
        <p:txBody>
          <a:bodyPr/>
          <a:lstStyle/>
          <a:p>
            <a:r>
              <a:rPr lang="en-US" u="sng" dirty="0">
                <a:ln>
                  <a:solidFill>
                    <a:srgbClr val="FFFF00"/>
                  </a:solidFill>
                </a:ln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Mission Statement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990600"/>
            <a:ext cx="1447800" cy="533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Act 1:8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3684" y="1400419"/>
            <a:ext cx="86868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For the son of man came to seek and to save what was lost. (Luke 19:10)</a:t>
            </a:r>
          </a:p>
          <a:p>
            <a:pPr algn="ctr"/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For Christ Himself is the true missionary.</a:t>
            </a:r>
          </a:p>
          <a:p>
            <a:pPr algn="ctr"/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Moreover, Refuge International Fellowship </a:t>
            </a:r>
            <a:b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</a:br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is actively pursuing Christ’s mission </a:t>
            </a:r>
            <a:b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</a:br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through discipleship ministries: </a:t>
            </a:r>
            <a:b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</a:br>
            <a:r>
              <a:rPr lang="en-US" sz="3600" b="1" dirty="0">
                <a:ln>
                  <a:solidFill>
                    <a:srgbClr val="FDA3EA"/>
                  </a:solidFill>
                </a:ln>
                <a:solidFill>
                  <a:srgbClr val="002060"/>
                </a:solidFill>
                <a:latin typeface="Monotype Corsiva" pitchFamily="66" charset="0"/>
              </a:rPr>
              <a:t>winning, building ,training and sending are all aspects of a fruitful discipleship ministry. </a:t>
            </a:r>
          </a:p>
          <a:p>
            <a:pPr algn="ctr"/>
            <a:endParaRPr lang="en-US" sz="2800" b="1" dirty="0">
              <a:ln>
                <a:solidFill>
                  <a:srgbClr val="FDA3EA"/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61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US" sz="6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Goal</a:t>
            </a:r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16002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Church Planting is a God-given, on-going ministry. </a:t>
            </a:r>
            <a:br>
              <a:rPr lang="en-US" dirty="0"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n-US" dirty="0"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 each calendar year, we desire to harvest the following over-ripe fruits: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481359"/>
              </p:ext>
            </p:extLst>
          </p:nvPr>
        </p:nvGraphicFramePr>
        <p:xfrm>
          <a:off x="228600" y="2895600"/>
          <a:ext cx="8534400" cy="3505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FF00"/>
                          </a:solidFill>
                        </a:rPr>
                        <a:t>#</a:t>
                      </a:r>
                      <a:endParaRPr lang="en-US" dirty="0">
                        <a:solidFill>
                          <a:srgbClr val="FFFF00"/>
                        </a:solidFill>
                        <a:latin typeface="Corbe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FF00"/>
                          </a:solidFill>
                        </a:rPr>
                        <a:t>Ministries</a:t>
                      </a:r>
                      <a:endParaRPr lang="en-US" dirty="0">
                        <a:solidFill>
                          <a:srgbClr val="FFFF00"/>
                        </a:solidFill>
                        <a:latin typeface="Corbe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FF00"/>
                          </a:solidFill>
                        </a:rPr>
                        <a:t>Accomplishment</a:t>
                      </a:r>
                      <a:endParaRPr lang="en-US" dirty="0">
                        <a:solidFill>
                          <a:srgbClr val="FFFF00"/>
                        </a:solidFill>
                        <a:latin typeface="Corbe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FF00"/>
                          </a:solidFill>
                        </a:rPr>
                        <a:t>Remarks</a:t>
                      </a:r>
                      <a:endParaRPr lang="en-US" dirty="0">
                        <a:solidFill>
                          <a:srgbClr val="FFFF00"/>
                        </a:solidFill>
                        <a:latin typeface="Corbe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Evangelism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10,000</a:t>
                      </a:r>
                      <a:endParaRPr lang="en-US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Win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500</a:t>
                      </a:r>
                      <a:endParaRPr lang="en-US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Build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300</a:t>
                      </a:r>
                      <a:endParaRPr lang="en-US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Train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en-US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  <a:latin typeface="Aharoni" pitchFamily="2" charset="-79"/>
                          <a:cs typeface="Aharoni" pitchFamily="2" charset="-79"/>
                        </a:rPr>
                        <a:t>Send to win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en-US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15032" y="7620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  <a:latin typeface="Britannic Bold" pitchFamily="34" charset="0"/>
                <a:cs typeface="Aharoni" pitchFamily="2" charset="-79"/>
              </a:rPr>
              <a:t>1 </a:t>
            </a:r>
            <a:r>
              <a:rPr lang="en-US" sz="2400" dirty="0" err="1">
                <a:solidFill>
                  <a:srgbClr val="0070C0"/>
                </a:solidFill>
                <a:latin typeface="Britannic Bold" pitchFamily="34" charset="0"/>
                <a:cs typeface="Aharoni" pitchFamily="2" charset="-79"/>
              </a:rPr>
              <a:t>Thess</a:t>
            </a:r>
            <a:r>
              <a:rPr lang="en-US" sz="2400" dirty="0">
                <a:solidFill>
                  <a:srgbClr val="0070C0"/>
                </a:solidFill>
                <a:latin typeface="Britannic Bold" pitchFamily="34" charset="0"/>
                <a:cs typeface="Aharoni" pitchFamily="2" charset="-79"/>
              </a:rPr>
              <a:t> 3:6-10</a:t>
            </a:r>
          </a:p>
        </p:txBody>
      </p:sp>
    </p:spTree>
    <p:extLst>
      <p:ext uri="{BB962C8B-B14F-4D97-AF65-F5344CB8AC3E}">
        <p14:creationId xmlns:p14="http://schemas.microsoft.com/office/powerpoint/2010/main" val="420712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813619"/>
          </a:xfrm>
        </p:spPr>
        <p:txBody>
          <a:bodyPr/>
          <a:lstStyle/>
          <a:p>
            <a:r>
              <a:rPr lang="en-US" b="1" u="sng" dirty="0">
                <a:ln w="1905">
                  <a:solidFill>
                    <a:srgbClr val="0070C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1219200"/>
          </a:xfrm>
        </p:spPr>
        <p:txBody>
          <a:bodyPr>
            <a:prstTxWarp prst="textWave1">
              <a:avLst/>
            </a:prstTxWarp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dirty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Vivid vision meaningful mission along with gigantic goal could not come true unless there are several strategies. </a:t>
            </a:r>
          </a:p>
          <a:p>
            <a:pPr marL="0" indent="0" algn="ctr">
              <a:buNone/>
            </a:pPr>
            <a:r>
              <a:rPr lang="en-US" sz="2900" b="1" dirty="0"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</a:t>
            </a:r>
            <a:r>
              <a:rPr lang="en-US" sz="2900" b="1" dirty="0">
                <a:latin typeface="Corbel" pitchFamily="34" charset="0"/>
                <a:cs typeface="Aharoni" pitchFamily="2" charset="-79"/>
              </a:rPr>
              <a:t> John 4</a:t>
            </a: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3518069791"/>
              </p:ext>
            </p:extLst>
          </p:nvPr>
        </p:nvGraphicFramePr>
        <p:xfrm>
          <a:off x="1295400" y="1524000"/>
          <a:ext cx="6096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656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413"/>
            <a:ext cx="8229600" cy="803787"/>
          </a:xfrm>
        </p:spPr>
        <p:txBody>
          <a:bodyPr>
            <a:normAutofit/>
          </a:bodyPr>
          <a:lstStyle/>
          <a:p>
            <a:r>
              <a:rPr lang="en-US" u="sng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RIF Report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42875" y="1143000"/>
            <a:ext cx="8991600" cy="4572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The vision for church planting  ministry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has been developing over 15 years.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Its implementation began in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December 2010 in the city of Buffalo, NY. </a:t>
            </a:r>
          </a:p>
          <a:p>
            <a:pPr marL="0" indent="0" algn="ctr">
              <a:buNone/>
            </a:pP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As a result, there are already seventeen churches established in USA, Bhutan,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Nepal, and India.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0228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://www.nationsonline.org/maps/U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799" y="75754"/>
            <a:ext cx="9677400" cy="678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5-Point Star 3"/>
          <p:cNvSpPr/>
          <p:nvPr/>
        </p:nvSpPr>
        <p:spPr>
          <a:xfrm>
            <a:off x="7467600" y="24384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7620000" y="24384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7620000" y="40386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6705600" y="38100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304800" y="32004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8534400" y="21336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077200" y="36576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5-Point Star 11"/>
          <p:cNvSpPr/>
          <p:nvPr/>
        </p:nvSpPr>
        <p:spPr>
          <a:xfrm>
            <a:off x="6858000" y="32766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5-Point Star 12"/>
          <p:cNvSpPr/>
          <p:nvPr/>
        </p:nvSpPr>
        <p:spPr>
          <a:xfrm>
            <a:off x="8229600" y="2362200"/>
            <a:ext cx="76200" cy="7620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5-Point Star 13"/>
          <p:cNvSpPr/>
          <p:nvPr/>
        </p:nvSpPr>
        <p:spPr>
          <a:xfrm>
            <a:off x="7848600" y="2286000"/>
            <a:ext cx="76200" cy="762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Introductory Map of South Asia #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4200" y="-1664650"/>
            <a:ext cx="12420600" cy="112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5-Point Star 4"/>
          <p:cNvSpPr/>
          <p:nvPr/>
        </p:nvSpPr>
        <p:spPr>
          <a:xfrm>
            <a:off x="4876800" y="19812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5334000" y="22860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86400" y="22860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5334000" y="21336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5-Point Star 8"/>
          <p:cNvSpPr/>
          <p:nvPr/>
        </p:nvSpPr>
        <p:spPr>
          <a:xfrm>
            <a:off x="5562600" y="21336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6553200" y="21336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6477000" y="21336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5-Point Star 11"/>
          <p:cNvSpPr/>
          <p:nvPr/>
        </p:nvSpPr>
        <p:spPr>
          <a:xfrm>
            <a:off x="6705600" y="2057400"/>
            <a:ext cx="152400" cy="152400"/>
          </a:xfrm>
          <a:prstGeom prst="star5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5-Point Star 12"/>
          <p:cNvSpPr/>
          <p:nvPr/>
        </p:nvSpPr>
        <p:spPr>
          <a:xfrm>
            <a:off x="3276600" y="1752600"/>
            <a:ext cx="152400" cy="152400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52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413"/>
            <a:ext cx="8229600" cy="803787"/>
          </a:xfrm>
        </p:spPr>
        <p:txBody>
          <a:bodyPr>
            <a:normAutofit/>
          </a:bodyPr>
          <a:lstStyle/>
          <a:p>
            <a:r>
              <a:rPr lang="en-US" u="sng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RIF Report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2400" y="762000"/>
            <a:ext cx="8991600" cy="52577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In addition, the following ministries have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also been started under the church planting movement:</a:t>
            </a:r>
          </a:p>
          <a:p>
            <a:pPr marL="1943100" indent="0">
              <a:buNone/>
            </a:pPr>
            <a:br>
              <a:rPr lang="en-US" sz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Prayer Everywhere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Youth for Mission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Women’s Ministry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Discipleship Bible School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Facebook Ministry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Orphanage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Funeral Fund 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marL="0" indent="0">
              <a:buNone/>
            </a:pP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00" y="6150114"/>
            <a:ext cx="617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Here are some of the ministries picture reports with Documented Video.    </a:t>
            </a:r>
          </a:p>
        </p:txBody>
      </p:sp>
    </p:spTree>
    <p:extLst>
      <p:ext uri="{BB962C8B-B14F-4D97-AF65-F5344CB8AC3E}">
        <p14:creationId xmlns:p14="http://schemas.microsoft.com/office/powerpoint/2010/main" val="427314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Needs of Ministries </a:t>
            </a:r>
            <a:br>
              <a:rPr lang="en-US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1 </a:t>
            </a:r>
            <a:r>
              <a:rPr lang="en-US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cor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16:1-4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prstTxWarp prst="textDoubleWave1">
              <a:avLst>
                <a:gd name="adj1" fmla="val 6250"/>
                <a:gd name="adj2" fmla="val -578"/>
              </a:avLst>
            </a:prstTxWarp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Wisdom for ministry (James 1:5)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Twenty fulltime staff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Staff financial support 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Ministries financial support (Bible School) 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Ministry follow-up travel expenses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Office 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Church Buildings in US and in South Asia 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Volunteers </a:t>
            </a:r>
          </a:p>
        </p:txBody>
      </p:sp>
    </p:spTree>
    <p:extLst>
      <p:ext uri="{BB962C8B-B14F-4D97-AF65-F5344CB8AC3E}">
        <p14:creationId xmlns:p14="http://schemas.microsoft.com/office/powerpoint/2010/main" val="276209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u="sng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Prayer Points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Please pray for accomplishment of Church planting vision and goal.</a:t>
            </a:r>
          </a:p>
          <a:p>
            <a:pPr marL="514350" indent="-514350">
              <a:buAutoNum type="arabicPeriod"/>
            </a:pPr>
            <a:endParaRPr lang="en-US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lonna MT" pitchFamily="82" charset="0"/>
            </a:endParaRPr>
          </a:p>
          <a:p>
            <a:pPr marL="514350" indent="-514350">
              <a:buAutoNum type="arabicPeriod"/>
            </a:pPr>
            <a: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Pray that the Lord will grant wisdom in carrying out the ministry.</a:t>
            </a:r>
            <a:b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</a:br>
            <a:endParaRPr lang="en-US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lonna MT" pitchFamily="82" charset="0"/>
            </a:endParaRPr>
          </a:p>
          <a:p>
            <a:pPr marL="514350" indent="-514350">
              <a:buAutoNum type="arabicPeriod"/>
            </a:pPr>
            <a: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Please pray for ministries’, orphanage staff’s and church planters’ monthly financial supports. </a:t>
            </a:r>
            <a:b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</a:br>
            <a:endParaRPr lang="en-US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lonna MT" pitchFamily="82" charset="0"/>
            </a:endParaRPr>
          </a:p>
          <a:p>
            <a:pPr marL="514350" indent="-514350">
              <a:buAutoNum type="arabicPeriod"/>
            </a:pPr>
            <a:r>
              <a:rPr lang="en-US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Please pray for resources needed to provide leadership training in Asia to support the ministry in India, Nepal, and Bhutan.</a:t>
            </a:r>
          </a:p>
        </p:txBody>
      </p:sp>
    </p:spTree>
    <p:extLst>
      <p:ext uri="{BB962C8B-B14F-4D97-AF65-F5344CB8AC3E}">
        <p14:creationId xmlns:p14="http://schemas.microsoft.com/office/powerpoint/2010/main" val="225750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en-US" u="sng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Appreciation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991600" cy="2971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Thank you so much for being a part of this Evangelistic Outreach and Church Planting Movement.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3919478"/>
            <a:ext cx="8458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Monotype Corsiva" pitchFamily="66" charset="0"/>
              </a:rPr>
              <a:t> Your prayers and financial  support have been greatly appreciated.                                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44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6247</TotalTime>
  <Words>586</Words>
  <Application>Microsoft Office PowerPoint</Application>
  <PresentationFormat>On-screen Show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Agency FB</vt:lpstr>
      <vt:lpstr>Aharoni</vt:lpstr>
      <vt:lpstr>Andalus</vt:lpstr>
      <vt:lpstr>Arial</vt:lpstr>
      <vt:lpstr>Baskerville Old Face</vt:lpstr>
      <vt:lpstr>Berlin Sans FB Demi</vt:lpstr>
      <vt:lpstr>Bookman Old Style</vt:lpstr>
      <vt:lpstr>Britannic Bold</vt:lpstr>
      <vt:lpstr>Broadway</vt:lpstr>
      <vt:lpstr>Calibri</vt:lpstr>
      <vt:lpstr>Colonna MT</vt:lpstr>
      <vt:lpstr>Cooper Black</vt:lpstr>
      <vt:lpstr>Corbel</vt:lpstr>
      <vt:lpstr>Monotype Corsiva</vt:lpstr>
      <vt:lpstr>Wingdings</vt:lpstr>
      <vt:lpstr>Office Theme</vt:lpstr>
      <vt:lpstr>Refuge International Fellowship</vt:lpstr>
      <vt:lpstr>Understanding “Refuge”</vt:lpstr>
      <vt:lpstr>MINISTRY VISION </vt:lpstr>
      <vt:lpstr>Mission Statement </vt:lpstr>
      <vt:lpstr>Goal</vt:lpstr>
      <vt:lpstr>Strategies</vt:lpstr>
      <vt:lpstr>RIF Report </vt:lpstr>
      <vt:lpstr>PowerPoint Presentation</vt:lpstr>
      <vt:lpstr>PowerPoint Presentation</vt:lpstr>
      <vt:lpstr>RIF Report </vt:lpstr>
      <vt:lpstr>Needs of Ministries  1 cor 16:1-4</vt:lpstr>
      <vt:lpstr>Prayer Points </vt:lpstr>
      <vt:lpstr>Appreciation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Refugee International Fellowship</dc:title>
  <dc:creator>user</dc:creator>
  <cp:lastModifiedBy>Bhujel, Lazarus</cp:lastModifiedBy>
  <cp:revision>68</cp:revision>
  <dcterms:created xsi:type="dcterms:W3CDTF">2013-02-15T18:37:13Z</dcterms:created>
  <dcterms:modified xsi:type="dcterms:W3CDTF">2025-06-26T18:45:16Z</dcterms:modified>
</cp:coreProperties>
</file>