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8" d="100"/>
          <a:sy n="148" d="100"/>
        </p:scale>
        <p:origin x="-16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9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830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657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037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156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321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526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47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660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270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00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2E5BC-8B6F-724F-A544-C7F280B93F07}" type="datetimeFigureOut">
              <a:rPr lang="en-US" smtClean="0"/>
              <a:t>9/7/18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F4383-AE4A-4F40-A41B-6360035A7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90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0534357"/>
              </p:ext>
            </p:extLst>
          </p:nvPr>
        </p:nvGraphicFramePr>
        <p:xfrm>
          <a:off x="789437" y="1295661"/>
          <a:ext cx="7585500" cy="465065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093789"/>
                <a:gridCol w="468767"/>
                <a:gridCol w="752868"/>
                <a:gridCol w="752868"/>
                <a:gridCol w="752868"/>
                <a:gridCol w="752868"/>
                <a:gridCol w="752868"/>
                <a:gridCol w="752868"/>
                <a:gridCol w="752868"/>
                <a:gridCol w="752868"/>
              </a:tblGrid>
              <a:tr h="26932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 smtClean="0">
                          <a:solidFill>
                            <a:srgbClr val="0000FF"/>
                          </a:solidFill>
                          <a:effectLst/>
                        </a:rPr>
                        <a:t>Church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NUJC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SIF BUFF.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SIF CAL.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Months</a:t>
                      </a:r>
                      <a:endParaRPr lang="en-US" sz="11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solidFill>
                            <a:srgbClr val="008000"/>
                          </a:solidFill>
                          <a:effectLst/>
                        </a:rPr>
                        <a:t>Gen.</a:t>
                      </a:r>
                      <a:endParaRPr lang="en-US" sz="1100" b="1" i="0" u="none" strike="noStrike" dirty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>
                          <a:solidFill>
                            <a:srgbClr val="008000"/>
                          </a:solidFill>
                          <a:effectLst/>
                        </a:rPr>
                        <a:t>Personal</a:t>
                      </a:r>
                      <a:endParaRPr lang="en-US" sz="1100" b="1" i="0" u="none" strike="noStrike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>
                          <a:solidFill>
                            <a:srgbClr val="008000"/>
                          </a:solidFill>
                          <a:effectLst/>
                        </a:rPr>
                        <a:t>Chil. Min.</a:t>
                      </a:r>
                      <a:endParaRPr lang="en-US" sz="1100" b="1" i="0" u="none" strike="noStrike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>
                          <a:solidFill>
                            <a:srgbClr val="008000"/>
                          </a:solidFill>
                          <a:effectLst/>
                        </a:rPr>
                        <a:t>Gen.</a:t>
                      </a:r>
                      <a:endParaRPr lang="en-US" sz="1100" b="1" i="0" u="none" strike="noStrike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solidFill>
                            <a:srgbClr val="008000"/>
                          </a:solidFill>
                          <a:effectLst/>
                        </a:rPr>
                        <a:t>Personal</a:t>
                      </a:r>
                      <a:endParaRPr lang="en-US" sz="1100" b="1" i="0" u="none" strike="noStrike" dirty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 err="1">
                          <a:solidFill>
                            <a:srgbClr val="008000"/>
                          </a:solidFill>
                          <a:effectLst/>
                        </a:rPr>
                        <a:t>Chil</a:t>
                      </a:r>
                      <a:r>
                        <a:rPr lang="en-US" sz="1100" b="1" u="none" strike="noStrike" dirty="0">
                          <a:solidFill>
                            <a:srgbClr val="008000"/>
                          </a:solidFill>
                          <a:effectLst/>
                        </a:rPr>
                        <a:t>. Min.</a:t>
                      </a:r>
                      <a:endParaRPr lang="en-US" sz="1100" b="1" i="0" u="none" strike="noStrike" dirty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solidFill>
                            <a:srgbClr val="008000"/>
                          </a:solidFill>
                          <a:effectLst/>
                        </a:rPr>
                        <a:t>Gen.</a:t>
                      </a:r>
                      <a:endParaRPr lang="en-US" sz="1100" b="1" i="0" u="none" strike="noStrike" dirty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solidFill>
                            <a:srgbClr val="008000"/>
                          </a:solidFill>
                          <a:effectLst/>
                        </a:rPr>
                        <a:t>Personal</a:t>
                      </a:r>
                      <a:endParaRPr lang="en-US" sz="1100" b="1" i="0" u="none" strike="noStrike" dirty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 err="1">
                          <a:solidFill>
                            <a:srgbClr val="008000"/>
                          </a:solidFill>
                          <a:effectLst/>
                        </a:rPr>
                        <a:t>Chil</a:t>
                      </a:r>
                      <a:r>
                        <a:rPr lang="en-US" sz="1100" b="1" u="none" strike="noStrike" dirty="0">
                          <a:solidFill>
                            <a:srgbClr val="008000"/>
                          </a:solidFill>
                          <a:effectLst/>
                        </a:rPr>
                        <a:t>. Min.</a:t>
                      </a:r>
                      <a:endParaRPr lang="en-US" sz="1100" b="1" i="0" u="none" strike="noStrike" dirty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January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571.7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February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131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592.52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95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March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558.5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April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174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1024.91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37.43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May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648.95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June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478.73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90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July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688.2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August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178.35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September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October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November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December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693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S. 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800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3750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601.35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4563.51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1222.43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1600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4140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5151.35</a:t>
                      </a:r>
                      <a:endParaRPr lang="en-US" sz="12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7385.94</a:t>
                      </a:r>
                      <a:endParaRPr lang="en-US" sz="12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360</a:t>
                      </a:r>
                      <a:endParaRPr lang="en-US" sz="1200" b="1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3895720" y="1295661"/>
            <a:ext cx="0" cy="465065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159016" y="1295661"/>
            <a:ext cx="0" cy="465065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286000" y="27304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solidFill>
                  <a:srgbClr val="008000"/>
                </a:solidFill>
              </a:rPr>
              <a:t>Love the Lost </a:t>
            </a:r>
          </a:p>
          <a:p>
            <a:pPr algn="ctr"/>
            <a:r>
              <a:rPr lang="en-US" b="1" dirty="0" smtClean="0">
                <a:solidFill>
                  <a:srgbClr val="008000"/>
                </a:solidFill>
              </a:rPr>
              <a:t>Finance REPORT    </a:t>
            </a:r>
          </a:p>
          <a:p>
            <a:pPr algn="ctr"/>
            <a:r>
              <a:rPr lang="en-US" b="1" dirty="0" smtClean="0">
                <a:solidFill>
                  <a:srgbClr val="008000"/>
                </a:solidFill>
              </a:rPr>
              <a:t> 2018</a:t>
            </a:r>
            <a:endParaRPr lang="en-US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84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180962"/>
              </p:ext>
            </p:extLst>
          </p:nvPr>
        </p:nvGraphicFramePr>
        <p:xfrm>
          <a:off x="609242" y="845114"/>
          <a:ext cx="7971639" cy="515269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281844"/>
                <a:gridCol w="977932"/>
                <a:gridCol w="1570621"/>
                <a:gridCol w="1570621"/>
                <a:gridCol w="1570621"/>
              </a:tblGrid>
              <a:tr h="213828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 err="1">
                          <a:solidFill>
                            <a:srgbClr val="0000FF"/>
                          </a:solidFill>
                          <a:effectLst/>
                        </a:rPr>
                        <a:t>Saransthan</a:t>
                      </a:r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 International Fellowship Buffalo, NY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Name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Amount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Ps. John Tamang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1000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Bhakta Rai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185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Santa Waiba 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37.43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Total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1185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34918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Nepali United </a:t>
                      </a:r>
                      <a:r>
                        <a:rPr lang="en-US" sz="1200" b="1" u="none" strike="noStrike" dirty="0" err="1">
                          <a:solidFill>
                            <a:srgbClr val="0000FF"/>
                          </a:solidFill>
                          <a:effectLst/>
                        </a:rPr>
                        <a:t>Jyoti</a:t>
                      </a:r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 Church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Ps. Samuel Khawas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1600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Ps. Birendra Kalikotey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Ps. Ashok Rai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180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Kamala Rai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Lazarus Bhujel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1200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Pabitra Bhattarai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Timon Puspa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Deacon Barta M. Rai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Total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4385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Fund Raise by Ps. Birendra as April 2018=$800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FFFF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Income Summary</a:t>
                      </a:r>
                      <a:endParaRPr lang="en-US" sz="800" b="1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295701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NUJC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5486.35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6710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 err="1">
                          <a:effectLst/>
                        </a:rPr>
                        <a:t>Sar</a:t>
                      </a:r>
                      <a:r>
                        <a:rPr lang="en-US" sz="800" u="none" strike="noStrike" dirty="0">
                          <a:effectLst/>
                        </a:rPr>
                        <a:t>. </a:t>
                      </a:r>
                      <a:r>
                        <a:rPr lang="en-US" sz="800" u="none" strike="noStrike" dirty="0" err="1">
                          <a:effectLst/>
                        </a:rPr>
                        <a:t>Buf</a:t>
                      </a:r>
                      <a:r>
                        <a:rPr lang="en-US" sz="800" u="none" strike="noStrike" dirty="0">
                          <a:effectLst/>
                        </a:rPr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7385.94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Sar. CA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360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Fund Raise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295701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Total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14032.29</a:t>
                      </a:r>
                      <a:endParaRPr lang="en-US" sz="800" b="1" i="0" u="none" strike="noStrike">
                        <a:solidFill>
                          <a:srgbClr val="FFFF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  <a:tr h="15324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721" marR="9721" marT="9721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7321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58480"/>
              </p:ext>
            </p:extLst>
          </p:nvPr>
        </p:nvGraphicFramePr>
        <p:xfrm>
          <a:off x="1117928" y="1295666"/>
          <a:ext cx="6827969" cy="420614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84798"/>
                <a:gridCol w="884798"/>
                <a:gridCol w="884798"/>
                <a:gridCol w="1235378"/>
                <a:gridCol w="1168601"/>
                <a:gridCol w="884798"/>
                <a:gridCol w="884798"/>
              </a:tblGrid>
              <a:tr h="21636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105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L.T.L. Expenditure 2018</a:t>
                      </a:r>
                      <a:endParaRPr lang="en-US" sz="1050" b="1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47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Months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Pastorial Support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Orpanage Min.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Tuition Tut.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Care Giver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Nepal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Bhutan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</a:rPr>
                        <a:t>Total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January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February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March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April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1720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May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June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July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August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S. Total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11310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 rowSpan="2" gridSpan="3"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Other Expenses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LTL EIN Renuel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Ink, Paper, Stamp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1471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67219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Total I.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14032</a:t>
                      </a:r>
                      <a:endParaRPr lang="en-US" sz="1200" b="1" i="0" u="none" strike="noStrike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67219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Total E.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11637</a:t>
                      </a:r>
                      <a:endParaRPr lang="en-US" sz="12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  <a:tr h="234697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Remaining Balance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2395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1320" marR="11320" marT="1132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5422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295</Words>
  <Application>Microsoft Macintosh PowerPoint</Application>
  <PresentationFormat>On-screen Show (4:3)</PresentationFormat>
  <Paragraphs>204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bryantstratton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Bhawani Bhujel</dc:creator>
  <cp:lastModifiedBy>Bhawani Bhujel</cp:lastModifiedBy>
  <cp:revision>1</cp:revision>
  <dcterms:created xsi:type="dcterms:W3CDTF">2018-09-08T00:19:52Z</dcterms:created>
  <dcterms:modified xsi:type="dcterms:W3CDTF">2018-09-08T00:29:32Z</dcterms:modified>
</cp:coreProperties>
</file>